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</p:sldIdLst>
  <p:sldSz cx="15119350" cy="10439400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4F1"/>
    <a:srgbClr val="00521A"/>
    <a:srgbClr val="7FB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7482" autoAdjust="0"/>
  </p:normalViewPr>
  <p:slideViewPr>
    <p:cSldViewPr snapToGrid="0">
      <p:cViewPr varScale="1">
        <p:scale>
          <a:sx n="112" d="100"/>
          <a:sy n="112" d="100"/>
        </p:scale>
        <p:origin x="33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08486"/>
            <a:ext cx="1285144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483102"/>
            <a:ext cx="11339513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0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9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55801"/>
            <a:ext cx="3260110" cy="88469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55801"/>
            <a:ext cx="9591338" cy="88469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9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02603"/>
            <a:ext cx="13040439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6986185"/>
            <a:ext cx="13040439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/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5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779007"/>
            <a:ext cx="6425724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779007"/>
            <a:ext cx="6425724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2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55804"/>
            <a:ext cx="13040439" cy="2017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559104"/>
            <a:ext cx="63961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813281"/>
            <a:ext cx="6396193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559104"/>
            <a:ext cx="64276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813281"/>
            <a:ext cx="6427693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5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6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4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03083"/>
            <a:ext cx="7654171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1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03083"/>
            <a:ext cx="7654171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55804"/>
            <a:ext cx="13040439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779007"/>
            <a:ext cx="13040439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675780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49F6-0686-4617-828F-7624B8EE2D1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675780"/>
            <a:ext cx="5102781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675780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5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4B7C40-E189-1331-979B-1C450CABE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390144"/>
              </p:ext>
            </p:extLst>
          </p:nvPr>
        </p:nvGraphicFramePr>
        <p:xfrm>
          <a:off x="654907" y="1958547"/>
          <a:ext cx="13858261" cy="70538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55026">
                  <a:extLst>
                    <a:ext uri="{9D8B030D-6E8A-4147-A177-3AD203B41FA5}">
                      <a16:colId xmlns:a16="http://schemas.microsoft.com/office/drawing/2014/main" val="3503487688"/>
                    </a:ext>
                  </a:extLst>
                </a:gridCol>
                <a:gridCol w="2180647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2175904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2185390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2180647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2180647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10510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  <a:highlight>
                            <a:srgbClr val="F1F4F1"/>
                          </a:highlight>
                        </a:rPr>
                        <a:t>Mighty Mains </a:t>
                      </a: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Lamb Kofta Curry</a:t>
                      </a:r>
                      <a:endParaRPr lang="en-GB" sz="1350" b="0" dirty="0">
                        <a:solidFill>
                          <a:schemeClr val="tx1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Chickpeas,So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b="1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Chicken With Fire Roasted Pepper, Spinach Tomato </a:t>
                      </a:r>
                      <a:endParaRPr lang="en-GB" sz="1350" dirty="0"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Sauce &amp; Gnocchi </a:t>
                      </a:r>
                      <a:endParaRPr lang="en-GB" sz="1350" dirty="0"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G,So,Mu,Mk,E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Cottage Pie with Creamy Mash &amp; Gravy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(Mk)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Sticky Teriyaki Pork  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GB" sz="1350" dirty="0"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50" dirty="0"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Prawn Crackers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Cr,Su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Crispy Chicken Goujons, BBQ Sauce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117492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Made With Ingredients Not Containing Gluten</a:t>
                      </a: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0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Lamb Kofta Curry with Steamed Rice</a:t>
                      </a:r>
                      <a:endParaRPr lang="en-GB" sz="1350" b="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Chickpeas,So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b="1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Chicken, With Fire Roasted Pepper, Spinach Tomato 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Sauce &amp; Gluten Free Pasta 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(None)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Cottage Pie with Creamy Mash &amp; Gravy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(Mk)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Teriyaki Pork with Egg Fried Rice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Goujons, BBQ Sauce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rgbClr val="F1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68452"/>
                  </a:ext>
                </a:extLst>
              </a:tr>
              <a:tr h="132805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Super Veggie Mains</a:t>
                      </a:r>
                      <a:endParaRPr lang="en-GB" sz="1400" b="1" i="1" dirty="0">
                        <a:solidFill>
                          <a:srgbClr val="00521A"/>
                        </a:solidFill>
                        <a:effectLst/>
                      </a:endParaRP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</a:t>
                      </a: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Mild Caribbean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Coconut Sweet Potato &amp;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Vegetable Curry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(None)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Plant Based Red Lentil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Aubergine Moussaka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GB" sz="13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Plant Based Mince &amp; Autumn Vegetable Shepherd’s Pie, Topped with Parsnip and Sweet Potato Mash </a:t>
                      </a: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G,So,Ce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Korean Tofu &amp; Mushroom Sriracha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Stir-Fry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G,So,Mu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Pepper, Spinach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Cheddar Cheese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Wholemeal Quiche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32334"/>
                  </a:ext>
                </a:extLst>
              </a:tr>
              <a:tr h="109892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Garden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Goodness Sides</a:t>
                      </a:r>
                      <a:endParaRPr lang="en-GB" sz="1800" b="1" dirty="0">
                        <a:solidFill>
                          <a:srgbClr val="00521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Corn on the Cob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Carrots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Rocket and Radish Salad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Sautéed Savoy Cabbage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Sweetcorn with Roasted Peppers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Green Beans</a:t>
                      </a:r>
                      <a:r>
                        <a:rPr lang="en-GB" sz="13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Pickled Vegetables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Broccoli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Spring Onion Slaw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Beans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rgbClr val="F1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36409"/>
                  </a:ext>
                </a:extLst>
              </a:tr>
              <a:tr h="119867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Energy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Boosters</a:t>
                      </a:r>
                      <a:endParaRPr lang="en-GB" sz="1800" b="1" dirty="0">
                        <a:solidFill>
                          <a:srgbClr val="00521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94" marR="47594" marT="36000" marB="3600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Steamed Rice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 Naan Bread</a:t>
                      </a: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Raita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Mk,So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 Made Garlic Bread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Wholemeal Seeded Bread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Egg Fried Rice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Chips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118139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Pudding</a:t>
                      </a: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Seeded Frosted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Carrot Cake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 </a:t>
                      </a:r>
                    </a:p>
                    <a:p>
                      <a:pPr marL="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5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Apples -</a:t>
                      </a: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Dutch Apple Cake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Custard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(Mk)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Rocky Road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Classic Jam Sponge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(G,E)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Custard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(Mk)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Chocolate Marble Cake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(G, E)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rgbClr val="F1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5326F97-0C98-A4E3-EF86-3BDB02C24653}"/>
              </a:ext>
            </a:extLst>
          </p:cNvPr>
          <p:cNvSpPr txBox="1"/>
          <p:nvPr/>
        </p:nvSpPr>
        <p:spPr>
          <a:xfrm>
            <a:off x="3727938" y="246185"/>
            <a:ext cx="4853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01/09/25, 22/09/25, 13/10/25, 17/11/25, 08/12/25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DD693-1EF5-448C-6528-7537C718A285}"/>
              </a:ext>
            </a:extLst>
          </p:cNvPr>
          <p:cNvSpPr txBox="1"/>
          <p:nvPr/>
        </p:nvSpPr>
        <p:spPr>
          <a:xfrm>
            <a:off x="13730901" y="595528"/>
            <a:ext cx="91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21A"/>
                </a:solidFill>
              </a:rPr>
              <a:t>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F9126-ADD9-AD34-63BC-7EE869725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56697" y="4315460"/>
            <a:ext cx="394931" cy="375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B6C65-B220-4902-17D7-B247D407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36694" y="4224020"/>
            <a:ext cx="394931" cy="3755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908BB4-1F23-EB3A-DC1F-956693684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646" y="360310"/>
            <a:ext cx="1011290" cy="10112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5D993-F866-D58C-1D10-145B3F28D39A}"/>
              </a:ext>
            </a:extLst>
          </p:cNvPr>
          <p:cNvSpPr/>
          <p:nvPr/>
        </p:nvSpPr>
        <p:spPr>
          <a:xfrm>
            <a:off x="5146430" y="8991600"/>
            <a:ext cx="6635261" cy="2813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Jacket Potatoes, Pasta, Cold Desserts &amp; Fruit Platter available daily</a:t>
            </a:r>
          </a:p>
        </p:txBody>
      </p:sp>
    </p:spTree>
    <p:extLst>
      <p:ext uri="{BB962C8B-B14F-4D97-AF65-F5344CB8AC3E}">
        <p14:creationId xmlns:p14="http://schemas.microsoft.com/office/powerpoint/2010/main" val="234487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2CAE0-1AEB-7954-34CB-5A899D3DA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7F9773-F155-36C4-3C12-152C554FD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613922"/>
              </p:ext>
            </p:extLst>
          </p:nvPr>
        </p:nvGraphicFramePr>
        <p:xfrm>
          <a:off x="654908" y="1958547"/>
          <a:ext cx="13845747" cy="70565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52357">
                  <a:extLst>
                    <a:ext uri="{9D8B030D-6E8A-4147-A177-3AD203B41FA5}">
                      <a16:colId xmlns:a16="http://schemas.microsoft.com/office/drawing/2014/main" val="3503487688"/>
                    </a:ext>
                  </a:extLst>
                </a:gridCol>
                <a:gridCol w="2212767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2135248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2188019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2120782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2236574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109861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Mighty Mains </a:t>
                      </a:r>
                    </a:p>
                  </a:txBody>
                  <a:tcPr marL="47594" marR="47594" marT="36000" marB="3600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Succulent Yoghurt Marinated Tandoori Chicken with Cucumber, Mint &amp; Red Onion Salad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Traditional Slow Cooked Beef Bolognaise with Pasta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 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Mexican Lamb Chilli with Red Onion and Tomato Salsa with a Soft Tortilla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Pork Meatballs in a rich Tomato Sauce with Pasta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Topped with Parmesan &amp; Green Pesto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(Mk)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BBQ Chicken &amp; Cheese Panini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G,Mk,So,Su,Mu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96458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Made With Ingredients Not Containing Gluten</a:t>
                      </a: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Succulent Yoghurt Marinated Tandoori Chicken with Cucumber, Mint &amp; Red Onion Salad 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Traditional Slow Cooked Beef Bolognaise with Gluten Free Pasta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(None) 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Mexican Lamb Chilli with Red Onion and Tomato Salsa with White &amp; Wholegrain Rice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(None) 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Pork Meatballs in a rich Tomato Sauce with Gluten Free Pasta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(Su)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BBQ Chicken &amp; Cheese Panini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Mk,So,Mu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rgbClr val="F1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68452"/>
                  </a:ext>
                </a:extLst>
              </a:tr>
              <a:tr h="155571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Super Veggie Mains</a:t>
                      </a:r>
                      <a:endParaRPr lang="en-GB" sz="1400" b="1" i="1" dirty="0">
                        <a:solidFill>
                          <a:srgbClr val="00521A"/>
                        </a:solidFill>
                        <a:effectLst/>
                      </a:endParaRPr>
                    </a:p>
                  </a:txBody>
                  <a:tcPr marL="47594" marR="47594" marT="36000" marB="3600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Tandoori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Cauliflower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Tarka Dhal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G,Ce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Lentil Bolognaise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G,Ce</a:t>
                      </a: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VEGAN Red and Black Bean Eat Curious Chilli with Red Onion and Tomato Salsa with a Soft Tortilla</a:t>
                      </a: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3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Oven Baked Spinach &amp; Ricotta Cannelloni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G,E,Mk,Mu,So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Pesto, Tomato &amp; Cheese Panini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G,Mk,So,Su,Mu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32334"/>
                  </a:ext>
                </a:extLst>
              </a:tr>
              <a:tr h="132889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Garden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Goodness Sides</a:t>
                      </a:r>
                      <a:endParaRPr lang="en-GB" sz="1800" b="1" dirty="0">
                        <a:solidFill>
                          <a:srgbClr val="00521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Sweetcorn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Sautéed leeks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Broccoli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House Salad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Su,Mu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Steamed Green Beans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Thyme Roasted Carrot and Beetroot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Courgettes with Lemon &amp; Garlic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Tomato &amp; Rocket Salad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(Su)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Caeser Salad 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Beans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rgbClr val="F1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36409"/>
                  </a:ext>
                </a:extLst>
              </a:tr>
              <a:tr h="96007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Energy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Boosters</a:t>
                      </a:r>
                      <a:endParaRPr lang="en-GB" sz="1800" b="1" dirty="0">
                        <a:solidFill>
                          <a:srgbClr val="00521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94" marR="47594" marT="36000" marB="3600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Cardamom Rice</a:t>
                      </a:r>
                      <a:endParaRPr lang="en-GB" sz="13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Mild Curry Sauce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 Naan Bread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Raita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Mk,So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Garlic Focaccia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and Wholegrain Rice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 Made Garlic Bread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Oven Baked Potato Wedges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114861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Pudding</a:t>
                      </a: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Signature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Seeded Flap Jack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Vanilla and Black Cherry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Sponge &amp; Custard Sauce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Gooey Chocolate Brownie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(G,E)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Sticky Toffee Pudding with Toffee Custard</a:t>
                      </a:r>
                      <a:endParaRPr lang="en-GB" sz="135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Ice Cream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(Mk) 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rgbClr val="F1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CE443E-D796-A482-6CB9-45E76DEBE3DE}"/>
              </a:ext>
            </a:extLst>
          </p:cNvPr>
          <p:cNvSpPr txBox="1"/>
          <p:nvPr/>
        </p:nvSpPr>
        <p:spPr>
          <a:xfrm>
            <a:off x="3692770" y="402514"/>
            <a:ext cx="3634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08/09/25, 29/09/25, 03/11/25, 24/11/25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432D4-E95E-083D-9B9E-ACDFA68E015C}"/>
              </a:ext>
            </a:extLst>
          </p:cNvPr>
          <p:cNvSpPr txBox="1"/>
          <p:nvPr/>
        </p:nvSpPr>
        <p:spPr>
          <a:xfrm>
            <a:off x="13730901" y="595528"/>
            <a:ext cx="91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21A"/>
                </a:solidFill>
              </a:rPr>
              <a:t>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F34E4-90CB-674D-06B6-1C295195FF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85191" y="4050863"/>
            <a:ext cx="394931" cy="375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8F574C-BC91-13B2-828F-162F529EFF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36694" y="4022247"/>
            <a:ext cx="394931" cy="375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E1C9BF-9715-7930-8F84-F6858AB5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57442" y="4046715"/>
            <a:ext cx="394931" cy="3755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CEDB0-D6BD-6B35-9723-C3A4B199D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678" y="402514"/>
            <a:ext cx="1011258" cy="10112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953FC8-95C7-A9CB-07C3-0CE49A3BC352}"/>
              </a:ext>
            </a:extLst>
          </p:cNvPr>
          <p:cNvSpPr/>
          <p:nvPr/>
        </p:nvSpPr>
        <p:spPr>
          <a:xfrm>
            <a:off x="5146430" y="8991600"/>
            <a:ext cx="6635261" cy="2813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Jacket Potatoes, Pasta, Cold Desserts &amp; Fruit Platter available daily</a:t>
            </a:r>
          </a:p>
        </p:txBody>
      </p:sp>
    </p:spTree>
    <p:extLst>
      <p:ext uri="{BB962C8B-B14F-4D97-AF65-F5344CB8AC3E}">
        <p14:creationId xmlns:p14="http://schemas.microsoft.com/office/powerpoint/2010/main" val="74676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642AFD-905F-FE97-526F-101241289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D721A2-852F-EDBD-A1B1-40FD96876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34541"/>
              </p:ext>
            </p:extLst>
          </p:nvPr>
        </p:nvGraphicFramePr>
        <p:xfrm>
          <a:off x="654908" y="1958547"/>
          <a:ext cx="13851924" cy="70565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53674">
                  <a:extLst>
                    <a:ext uri="{9D8B030D-6E8A-4147-A177-3AD203B41FA5}">
                      <a16:colId xmlns:a16="http://schemas.microsoft.com/office/drawing/2014/main" val="3503487688"/>
                    </a:ext>
                  </a:extLst>
                </a:gridCol>
                <a:gridCol w="2213754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2145546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2179650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2121728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2237572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150881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Mighty Mains </a:t>
                      </a:r>
                    </a:p>
                  </a:txBody>
                  <a:tcPr marL="47594" marR="47594" marT="36000" marB="3600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Chicken Katsu Curry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Cumberland Sausages with Gravy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Caramelised Balsamic onion Chutney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Su,Mu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Traditional Slow Cooked Italian Beef Tomato Lasagne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 Of the Week &amp; Gravy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Homemade Stuffing</a:t>
                      </a: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Yorkshire Pudding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Battered Fish/Fish Fingers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(G,F) 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Chunky Tartare Sauce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(E) </a:t>
                      </a: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Lemon Wedges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Oven Baked Salmon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Broccoli Frittata</a:t>
                      </a: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Mk,F,E</a:t>
                      </a: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R06736</a:t>
                      </a: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117404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Made With Ingredients Not Containing Gluten</a:t>
                      </a: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Chicken Katsu Curry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Gluten Free Sausages with Gravy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(Su) 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Traditional Slow Cooked Italian Beef Tomato Gluten Free Lasagne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Mk,So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 Of the Week, Gravy &amp; Thyme Roast Baby Potatoes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(None)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Gluten Free Fish with Chips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(F)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rgbClr val="F1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68452"/>
                  </a:ext>
                </a:extLst>
              </a:tr>
              <a:tr h="134142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Super Veggie Mains</a:t>
                      </a:r>
                      <a:endParaRPr lang="en-GB" sz="1400" b="1" i="1" dirty="0">
                        <a:solidFill>
                          <a:srgbClr val="00521A"/>
                        </a:solidFill>
                        <a:effectLst/>
                      </a:endParaRPr>
                    </a:p>
                  </a:txBody>
                  <a:tcPr marL="47594" marR="47594" marT="36000" marB="3600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Tofu Katsu Curry</a:t>
                      </a:r>
                      <a:endParaRPr lang="en-GB" sz="13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3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</a:t>
                      </a: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Plant Based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Sausages with Gravy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Caramelised Balsamic Onion Chutney </a:t>
                      </a:r>
                      <a:r>
                        <a:rPr lang="en-GB" sz="13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Su,Mu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Mediterranean Roasted 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Vegetable Lasagne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 – Squash</a:t>
                      </a: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Signature “</a:t>
                      </a:r>
                      <a:r>
                        <a:rPr lang="en-GB" sz="13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Squashage</a:t>
                      </a: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” Roll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Herby Gravy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</a:t>
                      </a:r>
                      <a:r>
                        <a:rPr lang="en-GB" sz="13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Home- made Fishless Fingers, with Vegan Mayonnaise &amp; Lemon</a:t>
                      </a:r>
                      <a:r>
                        <a:rPr lang="en-GB" sz="135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32334"/>
                  </a:ext>
                </a:extLst>
              </a:tr>
              <a:tr h="123044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Garden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Goodness Sides</a:t>
                      </a:r>
                      <a:endParaRPr lang="en-GB" sz="1800" b="1" dirty="0">
                        <a:solidFill>
                          <a:srgbClr val="00521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Cauliflower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Five Spiced Corn Cob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Beans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Honey Roasted</a:t>
                      </a: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Parsnip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Broccoli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House Salad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Su,Mu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Sauté Savoy Cabbage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3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Carrots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 Peas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Beans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rgbClr val="F1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36409"/>
                  </a:ext>
                </a:extLst>
              </a:tr>
              <a:tr h="71700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Energy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Boosters</a:t>
                      </a:r>
                      <a:endParaRPr lang="en-GB" sz="1800" b="1" dirty="0">
                        <a:solidFill>
                          <a:srgbClr val="00521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94" marR="47594" marT="36000" marB="3600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Rice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Crushed Potato with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Spring Onion</a:t>
                      </a:r>
                      <a:endParaRPr lang="en-GB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Garlic Focaccia 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Thyme Roast Baby Potatoes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Chips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108476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521A"/>
                          </a:solidFill>
                          <a:effectLst/>
                        </a:rPr>
                        <a:t>Pudding</a:t>
                      </a:r>
                    </a:p>
                  </a:txBody>
                  <a:tcPr marL="47594" marR="47594" marT="36000" marB="36000" anchor="ctr">
                    <a:lnR>
                      <a:noFill/>
                    </a:ln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&amp; Lime Drizzle Cake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(G.E)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 Krispie Cake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1F4F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highlight>
                          <a:srgbClr val="F1F4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Blueberry &amp; Courgette Cake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Cake with Toffee Drizzle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Chocolate Chip Cookie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35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13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3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rgbClr val="F1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A93861-1AF0-64E5-426C-AA82BE173201}"/>
              </a:ext>
            </a:extLst>
          </p:cNvPr>
          <p:cNvSpPr txBox="1"/>
          <p:nvPr/>
        </p:nvSpPr>
        <p:spPr>
          <a:xfrm>
            <a:off x="3645877" y="402515"/>
            <a:ext cx="3317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15/09/25, 06/10/25, 10/11/25, 01/12/25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07E55-0043-CD6B-512D-C677E43BE8F9}"/>
              </a:ext>
            </a:extLst>
          </p:cNvPr>
          <p:cNvSpPr txBox="1"/>
          <p:nvPr/>
        </p:nvSpPr>
        <p:spPr>
          <a:xfrm>
            <a:off x="13730901" y="595528"/>
            <a:ext cx="91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21A"/>
                </a:solidFill>
              </a:rPr>
              <a:t>Logo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697A81-A93C-4D45-A263-AA69E34555BD}"/>
              </a:ext>
            </a:extLst>
          </p:cNvPr>
          <p:cNvSpPr/>
          <p:nvPr/>
        </p:nvSpPr>
        <p:spPr>
          <a:xfrm>
            <a:off x="12324080" y="2814402"/>
            <a:ext cx="2140362" cy="6297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919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13919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Oven Baked Salmon  </a:t>
            </a:r>
          </a:p>
          <a:p>
            <a:pPr marL="0" marR="0" lvl="0" indent="0" algn="ctr" defTabSz="13919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Broccoli Frittata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13919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(F,MK,E)</a:t>
            </a:r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0C931-FB5F-A0F0-BA3F-EB8AF16B85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090706" y="2814484"/>
            <a:ext cx="394931" cy="375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BAEFFD-F8F6-C47B-0357-96E6C9A95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678" y="402514"/>
            <a:ext cx="1011258" cy="1011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1AB37F-13AE-2629-C02D-1E81193A363A}"/>
              </a:ext>
            </a:extLst>
          </p:cNvPr>
          <p:cNvSpPr/>
          <p:nvPr/>
        </p:nvSpPr>
        <p:spPr>
          <a:xfrm>
            <a:off x="5146430" y="8991600"/>
            <a:ext cx="6635261" cy="2813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Jacket Potatoes, Pasta, Cold Desserts &amp; Fruit Platter available daily</a:t>
            </a:r>
          </a:p>
        </p:txBody>
      </p:sp>
    </p:spTree>
    <p:extLst>
      <p:ext uri="{BB962C8B-B14F-4D97-AF65-F5344CB8AC3E}">
        <p14:creationId xmlns:p14="http://schemas.microsoft.com/office/powerpoint/2010/main" val="365007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1694</TotalTime>
  <Words>1180</Words>
  <Application>Microsoft Office PowerPoint</Application>
  <PresentationFormat>Custom</PresentationFormat>
  <Paragraphs>285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Lily Warboys</dc:creator>
  <cp:lastModifiedBy>Lisa Hardwick - Downsend</cp:lastModifiedBy>
  <cp:revision>8</cp:revision>
  <cp:lastPrinted>2025-07-17T06:44:55Z</cp:lastPrinted>
  <dcterms:created xsi:type="dcterms:W3CDTF">2025-06-09T13:58:23Z</dcterms:created>
  <dcterms:modified xsi:type="dcterms:W3CDTF">2025-09-09T07:28:30Z</dcterms:modified>
</cp:coreProperties>
</file>